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01FF45-6E4D-439C-A23C-DC31BA3CED34}" type="datetimeFigureOut">
              <a:rPr lang="en-GB" smtClean="0"/>
              <a:pPr/>
              <a:t>02/01/2014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C1ADB1-2FA0-4840-AD43-13204BFA7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Recruitment Process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Vacancies Occur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2204864"/>
            <a:ext cx="49824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Vacancies can happen for a number of reasons:</a:t>
            </a:r>
          </a:p>
          <a:p>
            <a:endParaRPr lang="en-GB" dirty="0"/>
          </a:p>
          <a:p>
            <a:r>
              <a:rPr lang="en-GB" dirty="0" smtClean="0"/>
              <a:t>Business expanding</a:t>
            </a:r>
          </a:p>
          <a:p>
            <a:r>
              <a:rPr lang="en-GB" dirty="0" smtClean="0"/>
              <a:t>Need for new skills</a:t>
            </a:r>
          </a:p>
          <a:p>
            <a:r>
              <a:rPr lang="en-GB" dirty="0" smtClean="0"/>
              <a:t>Promotion</a:t>
            </a:r>
          </a:p>
          <a:p>
            <a:r>
              <a:rPr lang="en-GB" dirty="0" smtClean="0"/>
              <a:t>Retirement</a:t>
            </a:r>
          </a:p>
          <a:p>
            <a:r>
              <a:rPr lang="en-GB" dirty="0" smtClean="0"/>
              <a:t>Temporary factors – maternity leave</a:t>
            </a:r>
            <a:r>
              <a:rPr lang="en-GB" smtClean="0"/>
              <a:t>, illness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stages of recruitment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490429" y="1916832"/>
            <a:ext cx="176522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Job Description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636912"/>
            <a:ext cx="22509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Person Specification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3356992"/>
            <a:ext cx="130195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Job Advert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4005064"/>
            <a:ext cx="284244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Short List from applicants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85670" y="4725144"/>
            <a:ext cx="257474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Interview and selection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80572" y="5373216"/>
            <a:ext cx="118494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 smtClean="0"/>
              <a:t>Induction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</a:t>
            </a:r>
            <a:endParaRPr lang="en-GB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483768" y="1791688"/>
            <a:ext cx="51125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The Job Description describes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the duties or tasks involved in the job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the job title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responsibilities attached to the job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position in company 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place of work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employment conditions (holidays, salary etc.).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Person Specification</a:t>
            </a:r>
            <a:endParaRPr lang="en-GB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51720" y="1546920"/>
            <a:ext cx="58326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The Person Specification describes the skills, knowledge and experience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needed to complete the job, </a:t>
            </a:r>
            <a:r>
              <a:rPr lang="en-GB" sz="2000" dirty="0" smtClean="0">
                <a:latin typeface="Calibri" pitchFamily="34" charset="0"/>
                <a:ea typeface="Calibri" pitchFamily="34" charset="0"/>
                <a:cs typeface="ComicSansMS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ncluding: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 educational requirement - qualifications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 experience needed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 skills and industry knowledge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 perhaps physical attributes (e.g. for fireman)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 charset="0"/>
              </a:rPr>
              <a:t> aspects of personality that describe the ideal person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Advertise</a:t>
            </a:r>
            <a:endParaRPr lang="en-GB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67744" y="1556792"/>
            <a:ext cx="49675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The job advert will be based on the job description and the person specification. It will give details of;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000" dirty="0" smtClean="0">
                <a:latin typeface="Calibri" pitchFamily="34" charset="0"/>
                <a:ea typeface="Calibri" pitchFamily="34" charset="0"/>
                <a:cs typeface="ComicSansMS"/>
              </a:rPr>
              <a:t> j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ob title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salary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location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benefits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responsibilities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GB" sz="2000" dirty="0" smtClean="0">
                <a:latin typeface="Calibri" pitchFamily="34" charset="0"/>
                <a:ea typeface="Calibri" pitchFamily="34" charset="0"/>
                <a:cs typeface="ComicSansMS"/>
              </a:rPr>
              <a:t> </a:t>
            </a:r>
            <a:r>
              <a:rPr lang="en-GB" sz="2000" dirty="0" smtClean="0">
                <a:latin typeface="Calibri" pitchFamily="34" charset="0"/>
                <a:ea typeface="Calibri" pitchFamily="34" charset="0"/>
                <a:cs typeface="ComicSansMS"/>
              </a:rPr>
              <a:t>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he skills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and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qualifications needed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micSansMS"/>
              </a:rPr>
              <a:t> how to apply for the job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20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000" dirty="0" smtClean="0">
                <a:latin typeface="Calibri" pitchFamily="34" charset="0"/>
                <a:cs typeface="Arial" pitchFamily="34" charset="0"/>
              </a:rPr>
              <a:t>The position can be advertised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internally or externally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List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6686" y="2060848"/>
            <a:ext cx="76017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There may be hundreds of applicants for any job advertised.</a:t>
            </a:r>
          </a:p>
          <a:p>
            <a:pPr algn="ctr"/>
            <a:r>
              <a:rPr lang="en-GB" dirty="0" smtClean="0"/>
              <a:t>Not all will be interviewed, so a short list of the best candidates</a:t>
            </a:r>
          </a:p>
          <a:p>
            <a:pPr algn="ctr"/>
            <a:r>
              <a:rPr lang="en-GB" dirty="0" smtClean="0"/>
              <a:t>i</a:t>
            </a:r>
            <a:r>
              <a:rPr lang="en-GB" dirty="0" smtClean="0"/>
              <a:t>s prepared. Those on the short list, perhaps as many as 5 or 6 </a:t>
            </a:r>
          </a:p>
          <a:p>
            <a:pPr algn="ctr"/>
            <a:r>
              <a:rPr lang="en-GB" dirty="0" smtClean="0"/>
              <a:t>for any position will be interviewed.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Short listing by large companies  may involve online tests of personality,</a:t>
            </a:r>
          </a:p>
          <a:p>
            <a:pPr algn="ctr"/>
            <a:r>
              <a:rPr lang="en-GB" dirty="0" smtClean="0"/>
              <a:t>b</a:t>
            </a:r>
            <a:r>
              <a:rPr lang="en-GB" dirty="0" smtClean="0"/>
              <a:t>asic skills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p</a:t>
            </a:r>
            <a:r>
              <a:rPr lang="en-GB" dirty="0" smtClean="0"/>
              <a:t>roblem solving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07704" y="1305342"/>
            <a:ext cx="56886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Interviews are often best carried out by </a:t>
            </a:r>
            <a:r>
              <a:rPr lang="en-US" dirty="0" smtClean="0"/>
              <a:t>a </a:t>
            </a:r>
            <a:r>
              <a:rPr lang="en-GB" dirty="0" smtClean="0"/>
              <a:t>panel consisting </a:t>
            </a:r>
            <a:r>
              <a:rPr lang="en-GB" dirty="0" smtClean="0"/>
              <a:t>of a specialist personnel </a:t>
            </a:r>
            <a:r>
              <a:rPr lang="en-GB" dirty="0" smtClean="0"/>
              <a:t>manager, </a:t>
            </a:r>
            <a:r>
              <a:rPr lang="en-US" dirty="0" smtClean="0"/>
              <a:t>a </a:t>
            </a:r>
            <a:r>
              <a:rPr lang="en-US" dirty="0" smtClean="0"/>
              <a:t>manager from the department </a:t>
            </a:r>
            <a:r>
              <a:rPr lang="en-US" dirty="0" smtClean="0"/>
              <a:t>the person </a:t>
            </a:r>
            <a:r>
              <a:rPr lang="en-US" dirty="0" smtClean="0"/>
              <a:t>is applying to and an </a:t>
            </a:r>
            <a:r>
              <a:rPr lang="en-US" dirty="0" smtClean="0"/>
              <a:t>independent member</a:t>
            </a:r>
            <a:r>
              <a:rPr lang="en-US" dirty="0" smtClean="0"/>
              <a:t>. This would allow an all-round </a:t>
            </a:r>
            <a:r>
              <a:rPr lang="en-US" dirty="0" smtClean="0"/>
              <a:t>picture of </a:t>
            </a:r>
            <a:r>
              <a:rPr lang="en-US" dirty="0" smtClean="0"/>
              <a:t>the candidate be arrived at.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Interviews will in the main be based around questions 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contents of applicants CV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knowledge of industry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candidates understanding of the job</a:t>
            </a:r>
          </a:p>
          <a:p>
            <a:endParaRPr lang="en-US" dirty="0" smtClean="0"/>
          </a:p>
          <a:p>
            <a:r>
              <a:rPr lang="en-US" dirty="0" smtClean="0"/>
              <a:t>The actual choice </a:t>
            </a:r>
            <a:r>
              <a:rPr lang="en-US" dirty="0" smtClean="0"/>
              <a:t>of candidates may not just depend </a:t>
            </a:r>
            <a:r>
              <a:rPr lang="en-US" dirty="0" smtClean="0"/>
              <a:t>on interview</a:t>
            </a:r>
            <a:r>
              <a:rPr lang="en-US" dirty="0" smtClean="0"/>
              <a:t>, the application process can </a:t>
            </a:r>
            <a:r>
              <a:rPr lang="en-US" dirty="0" smtClean="0"/>
              <a:t>also contain </a:t>
            </a:r>
            <a:r>
              <a:rPr lang="en-US" dirty="0" smtClean="0"/>
              <a:t>tests for personality and </a:t>
            </a:r>
            <a:r>
              <a:rPr lang="en-US" dirty="0" smtClean="0"/>
              <a:t>aptitude , for example teacher </a:t>
            </a:r>
            <a:r>
              <a:rPr lang="en-US" dirty="0" smtClean="0"/>
              <a:t>interviews often include the </a:t>
            </a:r>
            <a:r>
              <a:rPr lang="en-US" dirty="0" smtClean="0"/>
              <a:t>presentation of </a:t>
            </a:r>
            <a:r>
              <a:rPr lang="en-US" dirty="0" smtClean="0"/>
              <a:t>a lesson to a </a:t>
            </a:r>
            <a:r>
              <a:rPr lang="en-US" dirty="0" smtClean="0"/>
              <a:t>class.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75656" y="1988840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Once candidates have been selected and </a:t>
            </a:r>
            <a:r>
              <a:rPr lang="en-US" dirty="0" smtClean="0"/>
              <a:t>before they </a:t>
            </a:r>
            <a:r>
              <a:rPr lang="en-US" dirty="0" smtClean="0"/>
              <a:t>formally start their job of </a:t>
            </a:r>
            <a:r>
              <a:rPr lang="en-US" dirty="0" smtClean="0"/>
              <a:t>work, they </a:t>
            </a:r>
            <a:r>
              <a:rPr lang="en-US" dirty="0" smtClean="0"/>
              <a:t>should go through an induction </a:t>
            </a:r>
            <a:r>
              <a:rPr lang="en-US" dirty="0" smtClean="0"/>
              <a:t>process. Induction </a:t>
            </a:r>
            <a:r>
              <a:rPr lang="en-US" dirty="0" smtClean="0"/>
              <a:t>training will probably occur the </a:t>
            </a:r>
            <a:r>
              <a:rPr lang="en-US" dirty="0" smtClean="0"/>
              <a:t>day the </a:t>
            </a:r>
            <a:r>
              <a:rPr lang="en-US" dirty="0" smtClean="0"/>
              <a:t>new employee starts work. </a:t>
            </a:r>
            <a:endParaRPr lang="en-US" dirty="0" smtClean="0"/>
          </a:p>
          <a:p>
            <a:r>
              <a:rPr lang="en-US" dirty="0" smtClean="0"/>
              <a:t>Induction involves introducing </a:t>
            </a:r>
            <a:r>
              <a:rPr lang="en-US" dirty="0" smtClean="0"/>
              <a:t>a new employee to </a:t>
            </a:r>
            <a:r>
              <a:rPr lang="en-US" dirty="0" smtClean="0"/>
              <a:t>the workplace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 </a:t>
            </a:r>
            <a:r>
              <a:rPr lang="en-US" dirty="0" smtClean="0"/>
              <a:t>the administrative systems </a:t>
            </a:r>
            <a:r>
              <a:rPr lang="en-US" dirty="0" smtClean="0"/>
              <a:t>of the </a:t>
            </a:r>
            <a:r>
              <a:rPr lang="en-US" dirty="0" smtClean="0"/>
              <a:t>employer such as holiday </a:t>
            </a:r>
            <a:r>
              <a:rPr lang="en-US" dirty="0" smtClean="0"/>
              <a:t>arrangements, pay systems and who </a:t>
            </a:r>
            <a:r>
              <a:rPr lang="en-US" dirty="0" smtClean="0"/>
              <a:t>to tell if absent because of </a:t>
            </a:r>
            <a:r>
              <a:rPr lang="en-US" dirty="0" smtClean="0"/>
              <a:t>sickness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introducing the </a:t>
            </a:r>
            <a:r>
              <a:rPr lang="en-US" dirty="0" smtClean="0"/>
              <a:t>new employee to work </a:t>
            </a:r>
            <a:r>
              <a:rPr lang="en-US" dirty="0" smtClean="0"/>
              <a:t>mates </a:t>
            </a:r>
            <a:r>
              <a:rPr lang="en-GB" dirty="0" smtClean="0"/>
              <a:t>and </a:t>
            </a:r>
            <a:r>
              <a:rPr lang="en-GB" dirty="0" smtClean="0"/>
              <a:t>direct line </a:t>
            </a:r>
            <a:r>
              <a:rPr lang="en-GB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b</a:t>
            </a:r>
            <a:r>
              <a:rPr lang="en-GB" dirty="0" smtClean="0"/>
              <a:t>asic training on use of equipment and IT systems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/>
              <a:t>clear explanation of tasks and duties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/>
              <a:t>chance for the new staff member to ask questions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481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The Recruitment Process</vt:lpstr>
      <vt:lpstr>Why Vacancies Occur</vt:lpstr>
      <vt:lpstr>The stages of recruitment</vt:lpstr>
      <vt:lpstr>Job Description</vt:lpstr>
      <vt:lpstr>Person Specification</vt:lpstr>
      <vt:lpstr>Advertise</vt:lpstr>
      <vt:lpstr>Short List</vt:lpstr>
      <vt:lpstr>Interview</vt:lpstr>
      <vt:lpstr>Induction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Recruitment Process</dc:title>
  <dc:creator> </dc:creator>
  <cp:lastModifiedBy> </cp:lastModifiedBy>
  <cp:revision>11</cp:revision>
  <dcterms:created xsi:type="dcterms:W3CDTF">2014-01-01T14:30:20Z</dcterms:created>
  <dcterms:modified xsi:type="dcterms:W3CDTF">2014-01-02T16:01:34Z</dcterms:modified>
</cp:coreProperties>
</file>